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2" r:id="rId4"/>
    <p:sldId id="26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9900"/>
    <a:srgbClr val="00FF00"/>
    <a:srgbClr val="79F1F7"/>
    <a:srgbClr val="55ADEE"/>
    <a:srgbClr val="7EC0F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12/10/2017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12/10/2017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517783"/>
            <a:ext cx="9144000" cy="2387600"/>
          </a:xfrm>
        </p:spPr>
        <p:txBody>
          <a:bodyPr/>
          <a:lstStyle/>
          <a:p>
            <a:r>
              <a:rPr lang="en-US" dirty="0">
                <a:solidFill>
                  <a:schemeClr val="bg1"/>
                </a:solidFill>
                <a:latin typeface="Roboto" pitchFamily="2" charset="0"/>
                <a:ea typeface="Roboto" pitchFamily="2" charset="0"/>
              </a:rPr>
              <a:t>SQL Operations</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err="1">
                <a:solidFill>
                  <a:schemeClr val="bg1"/>
                </a:solidFill>
                <a:latin typeface="Roboto" pitchFamily="2" charset="0"/>
                <a:ea typeface="Roboto" pitchFamily="2" charset="0"/>
              </a:rPr>
              <a:t>DStreams</a:t>
            </a:r>
            <a:r>
              <a:rPr lang="en-US" dirty="0">
                <a:solidFill>
                  <a:schemeClr val="bg1"/>
                </a:solidFill>
                <a:latin typeface="Roboto" pitchFamily="2" charset="0"/>
                <a:ea typeface="Roboto" pitchFamily="2" charset="0"/>
              </a:rPr>
              <a:t> can be converted to </a:t>
            </a:r>
            <a:r>
              <a:rPr lang="en-US" dirty="0" err="1">
                <a:solidFill>
                  <a:schemeClr val="bg1"/>
                </a:solidFill>
                <a:latin typeface="Roboto" pitchFamily="2" charset="0"/>
                <a:ea typeface="Roboto" pitchFamily="2" charset="0"/>
              </a:rPr>
              <a:t>Dataframes</a:t>
            </a:r>
            <a:endParaRPr lang="en-US" dirty="0">
              <a:solidFill>
                <a:schemeClr val="bg1"/>
              </a:solidFill>
              <a:latin typeface="Roboto" pitchFamily="2" charset="0"/>
              <a:ea typeface="Roboto" pitchFamily="2" charset="0"/>
            </a:endParaRPr>
          </a:p>
          <a:p>
            <a:pPr fontAlgn="base"/>
            <a:r>
              <a:rPr lang="en-US" dirty="0">
                <a:solidFill>
                  <a:schemeClr val="bg1"/>
                </a:solidFill>
                <a:latin typeface="Roboto" pitchFamily="2" charset="0"/>
                <a:ea typeface="Roboto" pitchFamily="2" charset="0"/>
              </a:rPr>
              <a:t>Can run on SQL queries on </a:t>
            </a:r>
            <a:r>
              <a:rPr lang="en-US" dirty="0" err="1">
                <a:solidFill>
                  <a:schemeClr val="bg1"/>
                </a:solidFill>
                <a:latin typeface="Roboto" pitchFamily="2" charset="0"/>
                <a:ea typeface="Roboto" pitchFamily="2" charset="0"/>
              </a:rPr>
              <a:t>Dataframes</a:t>
            </a:r>
            <a:endParaRPr lang="en-US" dirty="0">
              <a:solidFill>
                <a:schemeClr val="bg1"/>
              </a:solidFill>
              <a:latin typeface="Roboto" pitchFamily="2" charset="0"/>
              <a:ea typeface="Roboto" pitchFamily="2" charset="0"/>
            </a:endParaRPr>
          </a:p>
          <a:p>
            <a:endParaRPr lang="en-US" sz="2000" dirty="0">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Overview</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pPr fontAlgn="base"/>
            <a:r>
              <a:rPr lang="en-US" dirty="0" err="1">
                <a:solidFill>
                  <a:schemeClr val="bg1"/>
                </a:solidFill>
                <a:latin typeface="Roboto" pitchFamily="2" charset="0"/>
                <a:ea typeface="Roboto" pitchFamily="2" charset="0"/>
              </a:rPr>
              <a:t>DStreams</a:t>
            </a:r>
            <a:r>
              <a:rPr lang="en-US" dirty="0">
                <a:solidFill>
                  <a:schemeClr val="bg1"/>
                </a:solidFill>
                <a:latin typeface="Roboto" pitchFamily="2" charset="0"/>
                <a:ea typeface="Roboto" pitchFamily="2" charset="0"/>
              </a:rPr>
              <a:t> can be converted to </a:t>
            </a:r>
            <a:r>
              <a:rPr lang="en-US" dirty="0" err="1">
                <a:solidFill>
                  <a:schemeClr val="bg1"/>
                </a:solidFill>
                <a:latin typeface="Roboto" pitchFamily="2" charset="0"/>
                <a:ea typeface="Roboto" pitchFamily="2" charset="0"/>
              </a:rPr>
              <a:t>Dataframes</a:t>
            </a:r>
            <a:endParaRPr lang="en-US" dirty="0">
              <a:solidFill>
                <a:schemeClr val="bg1"/>
              </a:solidFill>
              <a:latin typeface="Roboto" pitchFamily="2" charset="0"/>
              <a:ea typeface="Roboto" pitchFamily="2" charset="0"/>
            </a:endParaRPr>
          </a:p>
          <a:p>
            <a:pPr fontAlgn="base"/>
            <a:r>
              <a:rPr lang="en-US" dirty="0">
                <a:solidFill>
                  <a:schemeClr val="bg1"/>
                </a:solidFill>
                <a:latin typeface="Roboto" pitchFamily="2" charset="0"/>
                <a:ea typeface="Roboto" pitchFamily="2" charset="0"/>
              </a:rPr>
              <a:t>Can run on SQL queries on </a:t>
            </a:r>
            <a:r>
              <a:rPr lang="en-US" dirty="0" err="1">
                <a:solidFill>
                  <a:schemeClr val="bg1"/>
                </a:solidFill>
                <a:latin typeface="Roboto" pitchFamily="2" charset="0"/>
                <a:ea typeface="Roboto" pitchFamily="2" charset="0"/>
              </a:rPr>
              <a:t>Dataframes</a:t>
            </a:r>
            <a:endParaRPr lang="en-US" dirty="0">
              <a:solidFill>
                <a:schemeClr val="bg1"/>
              </a:solidFill>
              <a:latin typeface="Roboto" pitchFamily="2" charset="0"/>
              <a:ea typeface="Roboto" pitchFamily="2" charset="0"/>
            </a:endParaRPr>
          </a:p>
          <a:p>
            <a:pPr marL="0" indent="0">
              <a:buNone/>
            </a:pPr>
            <a:endParaRPr lang="en-US" dirty="0">
              <a:solidFill>
                <a:schemeClr val="bg1"/>
              </a:solidFill>
            </a:endParaRPr>
          </a:p>
        </p:txBody>
      </p:sp>
      <p:sp>
        <p:nvSpPr>
          <p:cNvPr id="4" name="Content Placeholder 2">
            <a:extLst>
              <a:ext uri="{FF2B5EF4-FFF2-40B4-BE49-F238E27FC236}">
                <a16:creationId xmlns:a16="http://schemas.microsoft.com/office/drawing/2014/main" id="{C9378EF0-102F-45F5-A359-4E83B9CCAFC9}"/>
              </a:ext>
            </a:extLst>
          </p:cNvPr>
          <p:cNvSpPr txBox="1">
            <a:spLocks/>
          </p:cNvSpPr>
          <p:nvPr/>
        </p:nvSpPr>
        <p:spPr>
          <a:xfrm>
            <a:off x="838200" y="2887362"/>
            <a:ext cx="10515600" cy="3289601"/>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solidFill>
                  <a:schemeClr val="bg1">
                    <a:lumMod val="75000"/>
                  </a:schemeClr>
                </a:solidFill>
                <a:latin typeface="Consolas" panose="020B0609020204030204" pitchFamily="49" charset="0"/>
                <a:ea typeface="Roboto" pitchFamily="2" charset="0"/>
              </a:rPr>
              <a:t># Lazily instantiated global instance of </a:t>
            </a:r>
            <a:r>
              <a:rPr lang="en-US" sz="2000" dirty="0" err="1">
                <a:solidFill>
                  <a:schemeClr val="bg1">
                    <a:lumMod val="75000"/>
                  </a:schemeClr>
                </a:solidFill>
                <a:latin typeface="Consolas" panose="020B0609020204030204" pitchFamily="49" charset="0"/>
                <a:ea typeface="Roboto" pitchFamily="2" charset="0"/>
              </a:rPr>
              <a:t>SparkSession</a:t>
            </a:r>
            <a:endParaRPr lang="en-US" sz="2000" dirty="0">
              <a:solidFill>
                <a:schemeClr val="bg1">
                  <a:lumMod val="75000"/>
                </a:schemeClr>
              </a:solidFill>
              <a:latin typeface="Consolas" panose="020B0609020204030204" pitchFamily="49" charset="0"/>
              <a:ea typeface="Roboto" pitchFamily="2" charset="0"/>
            </a:endParaRPr>
          </a:p>
          <a:p>
            <a:pPr marL="0" indent="0" fontAlgn="base">
              <a:buNone/>
            </a:pPr>
            <a:r>
              <a:rPr lang="en-US" sz="2000" i="1" dirty="0">
                <a:solidFill>
                  <a:srgbClr val="79F1F7"/>
                </a:solidFill>
                <a:latin typeface="Consolas" panose="020B0609020204030204" pitchFamily="49" charset="0"/>
                <a:ea typeface="Roboto" pitchFamily="2" charset="0"/>
              </a:rPr>
              <a:t>def</a:t>
            </a:r>
            <a:r>
              <a:rPr lang="en-US" sz="2000" dirty="0">
                <a:solidFill>
                  <a:schemeClr val="bg1"/>
                </a:solidFill>
                <a:latin typeface="Consolas" panose="020B0609020204030204" pitchFamily="49" charset="0"/>
                <a:ea typeface="Roboto" pitchFamily="2" charset="0"/>
              </a:rPr>
              <a:t> </a:t>
            </a:r>
            <a:r>
              <a:rPr lang="en-US" sz="2000" dirty="0" err="1">
                <a:solidFill>
                  <a:srgbClr val="00FF00"/>
                </a:solidFill>
                <a:latin typeface="Consolas" panose="020B0609020204030204" pitchFamily="49" charset="0"/>
                <a:ea typeface="Roboto" pitchFamily="2" charset="0"/>
              </a:rPr>
              <a:t>getSparkSessionInstance</a:t>
            </a:r>
            <a:r>
              <a:rPr lang="en-US" sz="2000" dirty="0">
                <a:solidFill>
                  <a:schemeClr val="bg1"/>
                </a:solidFill>
                <a:latin typeface="Consolas" panose="020B0609020204030204" pitchFamily="49" charset="0"/>
                <a:ea typeface="Roboto" pitchFamily="2" charset="0"/>
              </a:rPr>
              <a:t>(</a:t>
            </a:r>
            <a:r>
              <a:rPr lang="en-US" sz="2000" i="1" dirty="0" err="1">
                <a:solidFill>
                  <a:srgbClr val="FF9900"/>
                </a:solidFill>
                <a:latin typeface="Consolas" panose="020B0609020204030204" pitchFamily="49" charset="0"/>
                <a:ea typeface="Roboto" pitchFamily="2" charset="0"/>
              </a:rPr>
              <a:t>sparkConf</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if</a:t>
            </a:r>
            <a:r>
              <a:rPr lang="en-US" sz="2000" dirty="0">
                <a:solidFill>
                  <a:schemeClr val="bg1"/>
                </a:solidFill>
                <a:latin typeface="Consolas" panose="020B0609020204030204" pitchFamily="49" charset="0"/>
                <a:ea typeface="Roboto" pitchFamily="2" charset="0"/>
              </a:rPr>
              <a:t> (</a:t>
            </a:r>
            <a:r>
              <a:rPr lang="en-US" sz="2000" dirty="0">
                <a:solidFill>
                  <a:schemeClr val="accent4">
                    <a:lumMod val="60000"/>
                    <a:lumOff val="40000"/>
                  </a:schemeClr>
                </a:solidFill>
                <a:latin typeface="Consolas" panose="020B0609020204030204" pitchFamily="49" charset="0"/>
                <a:ea typeface="Roboto" pitchFamily="2" charset="0"/>
              </a:rPr>
              <a:t>"</a:t>
            </a:r>
            <a:r>
              <a:rPr lang="en-US" sz="2000" dirty="0" err="1">
                <a:solidFill>
                  <a:schemeClr val="accent4">
                    <a:lumMod val="60000"/>
                    <a:lumOff val="40000"/>
                  </a:schemeClr>
                </a:solidFill>
                <a:latin typeface="Consolas" panose="020B0609020204030204" pitchFamily="49" charset="0"/>
                <a:ea typeface="Roboto" pitchFamily="2" charset="0"/>
              </a:rPr>
              <a:t>sparkSessionSingletonInstance</a:t>
            </a:r>
            <a:r>
              <a:rPr lang="en-US" sz="2000" dirty="0">
                <a:solidFill>
                  <a:schemeClr val="accent4">
                    <a:lumMod val="60000"/>
                    <a:lumOff val="40000"/>
                  </a:schemeClr>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not in </a:t>
            </a:r>
            <a:r>
              <a:rPr lang="en-US" sz="2000" dirty="0" err="1">
                <a:solidFill>
                  <a:srgbClr val="79F1F7"/>
                </a:solidFill>
                <a:latin typeface="Consolas" panose="020B0609020204030204" pitchFamily="49" charset="0"/>
                <a:ea typeface="Roboto" pitchFamily="2" charset="0"/>
              </a:rPr>
              <a:t>globals</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err="1">
                <a:solidFill>
                  <a:srgbClr val="79F1F7"/>
                </a:solidFill>
                <a:latin typeface="Consolas" panose="020B0609020204030204" pitchFamily="49" charset="0"/>
                <a:ea typeface="Roboto" pitchFamily="2" charset="0"/>
              </a:rPr>
              <a:t>globals</a:t>
            </a:r>
            <a:r>
              <a:rPr lang="en-US" sz="2000" dirty="0">
                <a:solidFill>
                  <a:schemeClr val="bg1"/>
                </a:solidFill>
                <a:latin typeface="Consolas" panose="020B0609020204030204" pitchFamily="49" charset="0"/>
                <a:ea typeface="Roboto" pitchFamily="2" charset="0"/>
              </a:rPr>
              <a:t>()[</a:t>
            </a:r>
            <a:r>
              <a:rPr lang="en-US" sz="2000" dirty="0">
                <a:solidFill>
                  <a:schemeClr val="accent4">
                    <a:lumMod val="60000"/>
                    <a:lumOff val="40000"/>
                  </a:schemeClr>
                </a:solidFill>
                <a:latin typeface="Consolas" panose="020B0609020204030204" pitchFamily="49" charset="0"/>
                <a:ea typeface="Roboto" pitchFamily="2" charset="0"/>
              </a:rPr>
              <a:t>"</a:t>
            </a:r>
            <a:r>
              <a:rPr lang="en-US" sz="2000" dirty="0" err="1">
                <a:solidFill>
                  <a:schemeClr val="accent4">
                    <a:lumMod val="60000"/>
                    <a:lumOff val="40000"/>
                  </a:schemeClr>
                </a:solidFill>
                <a:latin typeface="Consolas" panose="020B0609020204030204" pitchFamily="49" charset="0"/>
                <a:ea typeface="Roboto" pitchFamily="2" charset="0"/>
              </a:rPr>
              <a:t>sparkSessionSingletonInstance</a:t>
            </a:r>
            <a:r>
              <a:rPr lang="en-US" sz="2000" dirty="0">
                <a:solidFill>
                  <a:schemeClr val="accent4">
                    <a:lumMod val="60000"/>
                    <a:lumOff val="40000"/>
                  </a:schemeClr>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SparkSession</a:t>
            </a:r>
            <a:r>
              <a:rPr lang="en-US" sz="2000" dirty="0">
                <a:solidFill>
                  <a:schemeClr val="bg1"/>
                </a:solidFill>
                <a:latin typeface="Consolas" panose="020B0609020204030204" pitchFamily="49" charset="0"/>
                <a:ea typeface="Roboto" pitchFamily="2" charset="0"/>
              </a:rPr>
              <a:t> \</a:t>
            </a:r>
          </a:p>
          <a:p>
            <a:pPr marL="0" indent="0" fontAlgn="base">
              <a:buNone/>
            </a:pPr>
            <a:r>
              <a:rPr lang="en-US" sz="2000" dirty="0">
                <a:solidFill>
                  <a:schemeClr val="bg1"/>
                </a:solidFill>
                <a:latin typeface="Consolas" panose="020B0609020204030204" pitchFamily="49" charset="0"/>
                <a:ea typeface="Roboto" pitchFamily="2" charset="0"/>
              </a:rPr>
              <a:t>            .builder \</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a:solidFill>
                  <a:srgbClr val="79F1F7"/>
                </a:solidFill>
                <a:latin typeface="Consolas" panose="020B0609020204030204" pitchFamily="49" charset="0"/>
                <a:ea typeface="Roboto" pitchFamily="2" charset="0"/>
              </a:rPr>
              <a:t>config</a:t>
            </a:r>
            <a:r>
              <a:rPr lang="en-US" sz="2000" dirty="0">
                <a:solidFill>
                  <a:schemeClr val="bg1"/>
                </a:solidFill>
                <a:latin typeface="Consolas" panose="020B0609020204030204" pitchFamily="49" charset="0"/>
                <a:ea typeface="Roboto" pitchFamily="2" charset="0"/>
              </a:rPr>
              <a:t>(</a:t>
            </a:r>
            <a:r>
              <a:rPr lang="en-US" sz="2000" i="1" dirty="0" err="1">
                <a:solidFill>
                  <a:srgbClr val="FF9900"/>
                </a:solidFill>
                <a:latin typeface="Consolas" panose="020B0609020204030204" pitchFamily="49" charset="0"/>
                <a:ea typeface="Roboto" pitchFamily="2" charset="0"/>
              </a:rPr>
              <a:t>conf</a:t>
            </a:r>
            <a:r>
              <a:rPr lang="en-US" sz="2000" dirty="0">
                <a:solidFill>
                  <a:srgbClr val="FF0066"/>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sparkConf</a:t>
            </a:r>
            <a:r>
              <a:rPr lang="en-US" sz="2000" dirty="0">
                <a:solidFill>
                  <a:schemeClr val="bg1"/>
                </a:solidFill>
                <a:latin typeface="Consolas" panose="020B0609020204030204" pitchFamily="49" charset="0"/>
                <a:ea typeface="Roboto" pitchFamily="2" charset="0"/>
              </a:rPr>
              <a:t>) \</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err="1">
                <a:solidFill>
                  <a:srgbClr val="79F1F7"/>
                </a:solidFill>
                <a:latin typeface="Consolas" panose="020B0609020204030204" pitchFamily="49" charset="0"/>
                <a:ea typeface="Roboto" pitchFamily="2" charset="0"/>
              </a:rPr>
              <a:t>getOrCreate</a:t>
            </a:r>
            <a:r>
              <a:rPr lang="en-US" sz="2000" dirty="0">
                <a:solidFill>
                  <a:schemeClr val="bg1"/>
                </a:solidFill>
                <a:latin typeface="Consolas" panose="020B0609020204030204" pitchFamily="49" charset="0"/>
                <a:ea typeface="Roboto" pitchFamily="2" charset="0"/>
              </a:rPr>
              <a:t>()</a:t>
            </a:r>
          </a:p>
          <a:p>
            <a:pPr marL="0" indent="0" fontAlgn="base">
              <a:buNone/>
            </a:pP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return </a:t>
            </a:r>
            <a:r>
              <a:rPr lang="en-US" sz="2000" dirty="0" err="1">
                <a:solidFill>
                  <a:srgbClr val="79F1F7"/>
                </a:solidFill>
                <a:latin typeface="Consolas" panose="020B0609020204030204" pitchFamily="49" charset="0"/>
                <a:ea typeface="Roboto" pitchFamily="2" charset="0"/>
              </a:rPr>
              <a:t>globals</a:t>
            </a:r>
            <a:r>
              <a:rPr lang="en-US" sz="2000" dirty="0">
                <a:solidFill>
                  <a:schemeClr val="bg1"/>
                </a:solidFill>
                <a:latin typeface="Consolas" panose="020B0609020204030204" pitchFamily="49" charset="0"/>
                <a:ea typeface="Roboto" pitchFamily="2" charset="0"/>
              </a:rPr>
              <a:t>()[</a:t>
            </a:r>
            <a:r>
              <a:rPr lang="en-US" sz="2000" dirty="0">
                <a:solidFill>
                  <a:schemeClr val="accent4">
                    <a:lumMod val="60000"/>
                    <a:lumOff val="40000"/>
                  </a:schemeClr>
                </a:solidFill>
                <a:latin typeface="Consolas" panose="020B0609020204030204" pitchFamily="49" charset="0"/>
                <a:ea typeface="Roboto" pitchFamily="2" charset="0"/>
              </a:rPr>
              <a:t>"</a:t>
            </a:r>
            <a:r>
              <a:rPr lang="en-US" sz="2000" dirty="0" err="1">
                <a:solidFill>
                  <a:schemeClr val="accent4">
                    <a:lumMod val="60000"/>
                    <a:lumOff val="40000"/>
                  </a:schemeClr>
                </a:solidFill>
                <a:latin typeface="Consolas" panose="020B0609020204030204" pitchFamily="49" charset="0"/>
                <a:ea typeface="Roboto" pitchFamily="2" charset="0"/>
              </a:rPr>
              <a:t>sparkSessionSingletonInstance</a:t>
            </a:r>
            <a:r>
              <a:rPr lang="en-US" sz="2000" dirty="0">
                <a:solidFill>
                  <a:schemeClr val="accent4">
                    <a:lumMod val="60000"/>
                    <a:lumOff val="40000"/>
                  </a:schemeClr>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3B9E-5F27-43A9-B9D6-6763EEA677D8}"/>
              </a:ext>
            </a:extLst>
          </p:cNvPr>
          <p:cNvSpPr>
            <a:spLocks noGrp="1"/>
          </p:cNvSpPr>
          <p:nvPr>
            <p:ph type="title"/>
          </p:nvPr>
        </p:nvSpPr>
        <p:spPr>
          <a:xfrm>
            <a:off x="838200" y="365125"/>
            <a:ext cx="10515600" cy="6035675"/>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2932509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91</Words>
  <Application>Microsoft Office PowerPoint</Application>
  <PresentationFormat>Widescreen</PresentationFormat>
  <Paragraphs>24</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Consolas</vt:lpstr>
      <vt:lpstr>Roboto</vt:lpstr>
      <vt:lpstr>Office Theme</vt:lpstr>
      <vt:lpstr>SQL Operations</vt:lpstr>
      <vt:lpstr>Overview</vt:lpstr>
      <vt:lpstr>Overview</vt:lpstr>
      <vt:lpstr>To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27</cp:revision>
  <dcterms:created xsi:type="dcterms:W3CDTF">2017-10-26T16:43:38Z</dcterms:created>
  <dcterms:modified xsi:type="dcterms:W3CDTF">2017-12-11T01:24:00Z</dcterms:modified>
</cp:coreProperties>
</file>